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7" r:id="rId1"/>
  </p:sldMasterIdLst>
  <p:notesMasterIdLst>
    <p:notesMasterId r:id="rId9"/>
  </p:notesMasterIdLst>
  <p:handoutMasterIdLst>
    <p:handoutMasterId r:id="rId10"/>
  </p:handoutMasterIdLst>
  <p:sldIdLst>
    <p:sldId id="256" r:id="rId2"/>
    <p:sldId id="330" r:id="rId3"/>
    <p:sldId id="336" r:id="rId4"/>
    <p:sldId id="332" r:id="rId5"/>
    <p:sldId id="335" r:id="rId6"/>
    <p:sldId id="327" r:id="rId7"/>
    <p:sldId id="32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C148F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9"/>
    <p:restoredTop sz="92459"/>
  </p:normalViewPr>
  <p:slideViewPr>
    <p:cSldViewPr showGuides="1">
      <p:cViewPr varScale="1">
        <p:scale>
          <a:sx n="80" d="100"/>
          <a:sy n="80" d="100"/>
        </p:scale>
        <p:origin x="94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27FD52-FA72-442E-8D2F-CD748B08BA3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8/16/2026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56C17D4-E952-4DB7-933E-3D25E1B586A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5CB8B4-80B8-48A6-87DE-6D2200A337F4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8/16/2026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1887C5-F3E3-4603-97AD-44244CAD8BE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en-US" altLang="en-US" dirty="0"/>
          </a:p>
        </p:txBody>
      </p:sp>
      <p:sp>
        <p:nvSpPr>
          <p:cNvPr id="1434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en-US" altLang="en-US" sz="1200" dirty="0"/>
              <a:t>6</a:t>
            </a:fld>
            <a:endParaRPr lang="en-US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3" y="0"/>
            <a:ext cx="12231160" cy="6856213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9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9" y="3657598"/>
            <a:ext cx="6815669" cy="1320801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1" y="5037663"/>
            <a:ext cx="551167" cy="279400"/>
          </a:xfrm>
        </p:spPr>
        <p:txBody>
          <a:bodyPr/>
          <a:lstStyle/>
          <a:p>
            <a:pPr>
              <a:defRPr/>
            </a:pPr>
            <a:fld id="{12768B38-0CAC-45DF-9923-AEFD2251093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2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53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6"/>
            <a:ext cx="9609665" cy="566739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9" y="1041401"/>
            <a:ext cx="10105972" cy="3335868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600"/>
            </a:lvl2pPr>
            <a:lvl3pPr marL="914428" indent="0">
              <a:buNone/>
              <a:defRPr sz="1600"/>
            </a:lvl3pPr>
            <a:lvl4pPr marL="1371643" indent="0">
              <a:buNone/>
              <a:defRPr sz="1600"/>
            </a:lvl4pPr>
            <a:lvl5pPr marL="1828857" indent="0">
              <a:buNone/>
              <a:defRPr sz="1600"/>
            </a:lvl5pPr>
            <a:lvl6pPr marL="2286071" indent="0">
              <a:buNone/>
              <a:defRPr sz="1600"/>
            </a:lvl6pPr>
            <a:lvl7pPr marL="2743285" indent="0">
              <a:buNone/>
              <a:defRPr sz="1600"/>
            </a:lvl7pPr>
            <a:lvl8pPr marL="3200500" indent="0">
              <a:buNone/>
              <a:defRPr sz="1600"/>
            </a:lvl8pPr>
            <a:lvl9pPr marL="3657714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2"/>
            <a:ext cx="9609665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165657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3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51840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3"/>
            <a:ext cx="9296397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1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14" indent="0">
              <a:buFontTx/>
              <a:buNone/>
              <a:defRPr/>
            </a:lvl2pPr>
            <a:lvl3pPr marL="914428" indent="0">
              <a:buFontTx/>
              <a:buNone/>
              <a:defRPr/>
            </a:lvl3pPr>
            <a:lvl4pPr marL="1371643" indent="0">
              <a:buFontTx/>
              <a:buNone/>
              <a:defRPr/>
            </a:lvl4pPr>
            <a:lvl5pPr marL="182885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5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3835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68411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3"/>
            <a:ext cx="9296397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5243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9665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470400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54556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39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4"/>
            <a:ext cx="1890896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82132"/>
            <a:ext cx="7433025" cy="4893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161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251186" y="2993051"/>
            <a:ext cx="10115316" cy="330261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547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2667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239428" y="1148497"/>
            <a:ext cx="10110611" cy="1655884"/>
          </a:xfrm>
        </p:spPr>
        <p:txBody>
          <a:bodyPr/>
          <a:lstStyle>
            <a:lvl1pPr>
              <a:defRPr sz="6520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41236"/>
      </p:ext>
    </p:extLst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28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8"/>
            <a:ext cx="8158688" cy="1822513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2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5" y="3710584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80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9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5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118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4"/>
            <a:ext cx="4718304" cy="576261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4"/>
            <a:ext cx="4718304" cy="576261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7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14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818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3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4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6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83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1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600"/>
            </a:lvl2pPr>
            <a:lvl3pPr marL="914428" indent="0">
              <a:buNone/>
              <a:defRPr sz="1600"/>
            </a:lvl3pPr>
            <a:lvl4pPr marL="1371643" indent="0">
              <a:buNone/>
              <a:defRPr sz="1600"/>
            </a:lvl4pPr>
            <a:lvl5pPr marL="1828857" indent="0">
              <a:buNone/>
              <a:defRPr sz="1600"/>
            </a:lvl5pPr>
            <a:lvl6pPr marL="2286071" indent="0">
              <a:buNone/>
              <a:defRPr sz="1600"/>
            </a:lvl6pPr>
            <a:lvl7pPr marL="2743285" indent="0">
              <a:buNone/>
              <a:defRPr sz="1600"/>
            </a:lvl7pPr>
            <a:lvl8pPr marL="3200500" indent="0">
              <a:buNone/>
              <a:defRPr sz="1600"/>
            </a:lvl8pPr>
            <a:lvl9pPr marL="3657714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352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5" y="0"/>
            <a:ext cx="12229961" cy="6856213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3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2556933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0"/>
            <a:ext cx="542696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FF71C04-03D7-4D79-8B3A-077CAB384A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295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</p:sldLayoutIdLst>
  <p:hf sldNum="0" hdr="0" ftr="0" dt="0"/>
  <p:txStyles>
    <p:titleStyle>
      <a:lvl1pPr algn="ctr" defTabSz="457214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60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73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87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97" indent="-171456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313" indent="-171456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78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92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106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322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/>
          </p:cNvSpPr>
          <p:nvPr>
            <p:ph type="ctrTitle"/>
          </p:nvPr>
        </p:nvSpPr>
        <p:spPr>
          <a:xfrm>
            <a:off x="2743200" y="-28074"/>
            <a:ext cx="5826125" cy="3352800"/>
          </a:xfrm>
        </p:spPr>
        <p:txBody>
          <a:bodyPr vert="horz" wrap="square" lIns="91440" tIns="45720" rIns="91440" bIns="45720" anchor="b" anchorCtr="0">
            <a:noAutofit/>
          </a:bodyPr>
          <a:lstStyle/>
          <a:p>
            <a:pPr algn="ctr" eaLnBrk="1" hangingPunct="1"/>
            <a:r>
              <a:rPr lang="en-US" altLang="en-US" sz="4400" dirty="0">
                <a:solidFill>
                  <a:srgbClr val="FF0066"/>
                </a:solidFill>
                <a:latin typeface="Bookman Old Style" panose="02050604050505020204" pitchFamily="18" charset="0"/>
              </a:rPr>
              <a:t>16. 08. 2026</a:t>
            </a:r>
            <a:br>
              <a:rPr lang="en-US" altLang="en-US" sz="4400" dirty="0">
                <a:solidFill>
                  <a:srgbClr val="FF3399"/>
                </a:solidFill>
                <a:latin typeface="Bookman Old Style" panose="02050604050505020204" pitchFamily="18" charset="0"/>
              </a:rPr>
            </a:br>
            <a:endParaRPr lang="en-US" altLang="en-US" sz="4400" dirty="0">
              <a:solidFill>
                <a:srgbClr val="FF33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2743200"/>
            <a:ext cx="6705600" cy="2546985"/>
          </a:xfrm>
        </p:spPr>
        <p:txBody>
          <a:bodyPr vert="horz" wrap="square" lIns="91440" tIns="45720" rIns="91440" bIns="45720" numCol="1" rtlCol="0" anchor="t" anchorCtr="0" compatLnSpc="1">
            <a:normAutofit fontScale="87500"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5200" dirty="0">
                <a:solidFill>
                  <a:srgbClr val="0070C0"/>
                </a:solidFill>
                <a:latin typeface="Bookman Old Style" panose="02050604050505020204" pitchFamily="18" charset="0"/>
              </a:rPr>
              <a:t>AIC Skyway, Nairobi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altLang="en-US" sz="4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  <a:t>Rev. Dominic Mulonzi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Bookman Old Style" panose="02050604050505020204" pitchFamily="18" charset="0"/>
              </a:rPr>
              <a:t>0712 097 870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altLang="en-US" sz="40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81313" y="457200"/>
            <a:ext cx="5348288" cy="106680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4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SUNDAY SERMON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FAB55A-1D09-25DC-177B-E66D14B641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27" y="5279724"/>
            <a:ext cx="1301073" cy="1309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>
            <a:normAutofit fontScale="85000" lnSpcReduction="2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1</a:t>
            </a:r>
            <a:r>
              <a:rPr lang="en-US" altLang="en-US" sz="4400" b="1" baseline="30000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st</a:t>
            </a:r>
            <a:r>
              <a:rPr lang="en-US" altLang="en-US" sz="44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 Reading</a:t>
            </a:r>
            <a:endParaRPr lang="en-US" altLang="en-US" sz="4400" b="1" dirty="0">
              <a:solidFill>
                <a:srgbClr val="FF3399"/>
              </a:solidFill>
              <a:latin typeface="Baskerville Old Face" panose="02020602080505020303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Numbers</a:t>
            </a:r>
            <a:r>
              <a:rPr lang="en-US" altLang="en-US" sz="4400" b="1" dirty="0">
                <a:solidFill>
                  <a:schemeClr val="tx2"/>
                </a:solidFill>
                <a:latin typeface="Baskerville Old Face" panose="02020602080505020303" pitchFamily="18" charset="0"/>
                <a:sym typeface="+mn-ea"/>
              </a:rPr>
              <a:t> 21</a:t>
            </a:r>
            <a:r>
              <a:rPr lang="en-US" altLang="en-US" sz="4400" b="1" dirty="0">
                <a:solidFill>
                  <a:srgbClr val="FF0066"/>
                </a:solidFill>
                <a:latin typeface="Baskerville Old Face" panose="02020602080505020303" pitchFamily="18" charset="0"/>
                <a:sym typeface="+mn-ea"/>
              </a:rPr>
              <a:t>:</a:t>
            </a:r>
            <a:r>
              <a:rPr lang="en-US" altLang="en-US" sz="4400" b="1" dirty="0">
                <a:solidFill>
                  <a:schemeClr val="tx2"/>
                </a:solidFill>
                <a:latin typeface="Baskerville Old Face" panose="02020602080505020303" pitchFamily="18" charset="0"/>
                <a:sym typeface="+mn-ea"/>
              </a:rPr>
              <a:t> 4 </a:t>
            </a:r>
            <a:r>
              <a:rPr lang="en-US" altLang="en-US" sz="4400" b="1" dirty="0">
                <a:solidFill>
                  <a:srgbClr val="FF0066"/>
                </a:solidFill>
                <a:latin typeface="Baskerville Old Face" panose="02020602080505020303" pitchFamily="18" charset="0"/>
                <a:sym typeface="+mn-ea"/>
              </a:rPr>
              <a:t>- </a:t>
            </a:r>
            <a:r>
              <a:rPr lang="en-US" altLang="en-US" sz="4400" b="1" dirty="0">
                <a:solidFill>
                  <a:srgbClr val="002060"/>
                </a:solidFill>
                <a:latin typeface="Baskerville Old Face" panose="02020602080505020303" pitchFamily="18" charset="0"/>
                <a:sym typeface="+mn-ea"/>
              </a:rPr>
              <a:t>9</a:t>
            </a:r>
            <a:endParaRPr lang="en-US" altLang="en-US" sz="4400" b="1" dirty="0">
              <a:solidFill>
                <a:schemeClr val="tx2"/>
              </a:solidFill>
              <a:latin typeface="Baskerville Old Face" panose="02020602080505020303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FF3399"/>
              </a:solidFill>
              <a:latin typeface="Baskerville Old Face" panose="02020602080505020303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2</a:t>
            </a:r>
            <a:r>
              <a:rPr lang="en-US" altLang="en-US" sz="4400" b="1" baseline="30000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nd</a:t>
            </a:r>
            <a:r>
              <a:rPr lang="en-US" altLang="en-US" sz="44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 Reading</a:t>
            </a:r>
            <a:r>
              <a:rPr lang="en-US" altLang="en-US" sz="4400" b="1" dirty="0">
                <a:solidFill>
                  <a:srgbClr val="FF3399"/>
                </a:solidFill>
                <a:latin typeface="Baskerville Old Face" panose="02020602080505020303" pitchFamily="18" charset="0"/>
                <a:sym typeface="+mn-ea"/>
              </a:rPr>
              <a:t> </a:t>
            </a:r>
            <a:endParaRPr lang="en-US" altLang="en-US" sz="4400" b="1" dirty="0">
              <a:solidFill>
                <a:srgbClr val="FF3399"/>
              </a:solidFill>
              <a:latin typeface="Baskerville Old Face" panose="02020602080505020303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C00000"/>
                </a:solidFill>
                <a:latin typeface="Baskerville Old Face" panose="02020602080505020303" pitchFamily="18" charset="0"/>
                <a:sym typeface="+mn-ea"/>
              </a:rPr>
              <a:t>Hebrews </a:t>
            </a:r>
            <a:r>
              <a:rPr lang="en-US" altLang="en-US" sz="4400" b="1" dirty="0">
                <a:solidFill>
                  <a:srgbClr val="002060"/>
                </a:solidFill>
                <a:latin typeface="Baskerville Old Face" panose="02020602080505020303" pitchFamily="18" charset="0"/>
                <a:sym typeface="+mn-ea"/>
              </a:rPr>
              <a:t>12 </a:t>
            </a:r>
            <a:r>
              <a:rPr lang="en-US" altLang="en-US" sz="44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:</a:t>
            </a:r>
            <a:r>
              <a:rPr lang="en-US" altLang="en-US" sz="4400" b="1" dirty="0">
                <a:solidFill>
                  <a:schemeClr val="tx2"/>
                </a:solidFill>
                <a:latin typeface="Baskerville Old Face" panose="02020602080505020303" pitchFamily="18" charset="0"/>
                <a:sym typeface="+mn-ea"/>
              </a:rPr>
              <a:t> 1 </a:t>
            </a:r>
            <a:r>
              <a:rPr lang="en-US" altLang="en-US" sz="4400" b="1" dirty="0">
                <a:solidFill>
                  <a:srgbClr val="FF0066"/>
                </a:solidFill>
                <a:latin typeface="Baskerville Old Face" panose="02020602080505020303" pitchFamily="18" charset="0"/>
                <a:sym typeface="+mn-ea"/>
              </a:rPr>
              <a:t>-</a:t>
            </a:r>
            <a:r>
              <a:rPr lang="en-US" altLang="en-US" sz="4400" b="1" dirty="0">
                <a:solidFill>
                  <a:schemeClr val="tx2"/>
                </a:solidFill>
                <a:latin typeface="Baskerville Old Face" panose="02020602080505020303" pitchFamily="18" charset="0"/>
                <a:sym typeface="+mn-ea"/>
              </a:rPr>
              <a:t> 4</a:t>
            </a:r>
            <a:r>
              <a:rPr lang="en-US" altLang="en-US" sz="4400" b="1" dirty="0">
                <a:solidFill>
                  <a:srgbClr val="FF3399"/>
                </a:solidFill>
                <a:latin typeface="Baskerville Old Face" panose="02020602080505020303" pitchFamily="18" charset="0"/>
                <a:sym typeface="+mn-ea"/>
              </a:rPr>
              <a:t> </a:t>
            </a:r>
            <a:r>
              <a:rPr lang="en-US" altLang="en-US" sz="4400" b="1" dirty="0">
                <a:solidFill>
                  <a:srgbClr val="FF3399"/>
                </a:solidFill>
                <a:latin typeface="Bookman Old Style" panose="02050604050505020204" pitchFamily="18" charset="0"/>
                <a:sym typeface="+mn-ea"/>
              </a:rPr>
              <a:t>   </a:t>
            </a:r>
            <a:endParaRPr lang="en-US" altLang="en-US" sz="4400" b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7030A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56765" y="640080"/>
            <a:ext cx="649478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4800" dirty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Bookman Old Style" panose="02050604050505020204" pitchFamily="18" charset="0"/>
                <a:ea typeface="+mj-ea"/>
                <a:cs typeface="+mj-cs"/>
                <a:sym typeface="+mn-ea"/>
              </a:rPr>
              <a:t>BIBLE READING</a:t>
            </a:r>
            <a:endParaRPr lang="en-US" sz="4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E3997-A61A-AE99-2C1D-55E2CD39A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60" y="4953000"/>
            <a:ext cx="1301073" cy="13093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952502" y="1634066"/>
            <a:ext cx="9601196" cy="3318936"/>
          </a:xfrm>
        </p:spPr>
        <p:txBody>
          <a:bodyPr vert="horz" wrap="square" lIns="91440" tIns="45720" rIns="91440" bIns="45720" anchor="t" anchorCtr="0">
            <a:normAutofit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AC148F"/>
                </a:solidFill>
                <a:latin typeface="Baskerville Old Face" panose="02020602080505020303" pitchFamily="18" charset="0"/>
              </a:rPr>
              <a:t>LOOKING UP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TO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AC148F"/>
                </a:solidFill>
                <a:latin typeface="Baskerville Old Face" panose="02020602080505020303" pitchFamily="18" charset="0"/>
              </a:rPr>
              <a:t>JESUS</a:t>
            </a:r>
            <a:endParaRPr lang="en-US" altLang="en-US" sz="4400" b="1" dirty="0">
              <a:solidFill>
                <a:srgbClr val="7030A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6600" y="639763"/>
            <a:ext cx="3657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  <a:latin typeface="Bookman Old Style" panose="02050604050505020204" pitchFamily="18" charset="0"/>
              </a:rPr>
              <a:t>TOPIC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207027-659B-98EA-1AAE-3E1CA92D9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62" y="4950272"/>
            <a:ext cx="1301073" cy="1309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2590800" y="495300"/>
            <a:ext cx="6172200" cy="1295400"/>
          </a:xfrm>
        </p:spPr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b="1" u="sng" dirty="0">
                <a:solidFill>
                  <a:srgbClr val="C00000"/>
                </a:solidFill>
              </a:rPr>
              <a:t> </a:t>
            </a:r>
            <a:r>
              <a:rPr lang="en-US" altLang="en-US" sz="4400" b="1" u="sng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Baskerville Old Face" panose="02020602080505020303" pitchFamily="18" charset="0"/>
              </a:rPr>
              <a:t> </a:t>
            </a:r>
            <a:r>
              <a:rPr lang="en-US" altLang="en-US" sz="4400" b="1" u="sng" dirty="0">
                <a:solidFill>
                  <a:srgbClr val="C00000"/>
                </a:solidFill>
                <a:latin typeface="Baskerville Old Face" panose="02020602080505020303" pitchFamily="18" charset="0"/>
              </a:rPr>
              <a:t>INTRODUCTION</a:t>
            </a:r>
            <a:r>
              <a:rPr lang="en-US" altLang="en-US" sz="3200" u="sng" dirty="0"/>
              <a:t>                     </a:t>
            </a: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br>
              <a:rPr lang="en-US" altLang="en-US" sz="3200" u="sng" dirty="0"/>
            </a:br>
            <a:r>
              <a:rPr lang="en-US" altLang="en-US" sz="3200" u="sng" dirty="0"/>
              <a:t>                    </a:t>
            </a:r>
            <a:br>
              <a:rPr lang="en-US" altLang="en-US" sz="3200" u="sng" dirty="0">
                <a:solidFill>
                  <a:srgbClr val="C00000"/>
                </a:solidFill>
              </a:rPr>
            </a:br>
            <a:r>
              <a:rPr lang="en-US" altLang="en-US" sz="3200" u="sng" dirty="0">
                <a:solidFill>
                  <a:srgbClr val="C00000"/>
                </a:solidFill>
              </a:rPr>
              <a:t>  </a:t>
            </a:r>
            <a:endParaRPr lang="en-US" altLang="en-US" sz="3200" u="sng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143000"/>
            <a:ext cx="7666990" cy="582422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We live for a purpose because we were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born  </a:t>
            </a:r>
            <a:endParaRPr lang="en-US" altLang="en-US" sz="28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and are </a:t>
            </a:r>
            <a:r>
              <a:rPr lang="en-US" altLang="en-US" sz="2800" b="1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called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for a purpose.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sz="28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The world is full interruptions /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“pop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-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ups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” to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make us lose focus on our purpose.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sz="28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It is for this reason the author of Hebrews in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Chap.12 is calling us Christians to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fix our eyes on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Jesus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/</a:t>
            </a:r>
            <a:r>
              <a:rPr lang="en-US" altLang="en-US" sz="2800" b="1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Look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up </a:t>
            </a:r>
            <a:r>
              <a:rPr lang="en-US" altLang="en-US" sz="2800" b="1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to  Jesus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sz="2800" b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  NB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: 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This Jesus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is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higly lifted.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sz="2800" b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endParaRPr lang="en-US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D30EE6-9216-5B07-6CF1-DE79600265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599" y="5334000"/>
            <a:ext cx="922474" cy="9283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1905000" y="533400"/>
            <a:ext cx="6831330" cy="1134745"/>
          </a:xfrm>
        </p:spPr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b="1" u="sng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KEY LESSONS WHY WE</a:t>
            </a:r>
            <a:br>
              <a:rPr lang="en-US" altLang="en-US" sz="4000" b="1" u="sng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</a:br>
            <a:r>
              <a:rPr lang="en-US" altLang="en-US" sz="3555" b="1" u="sng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MUST </a:t>
            </a:r>
            <a:r>
              <a:rPr lang="en-US" altLang="en-US" sz="3555" b="1" u="sng" dirty="0">
                <a:solidFill>
                  <a:schemeClr val="accent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LOOK UP</a:t>
            </a:r>
            <a:r>
              <a:rPr lang="en-US" altLang="en-US" sz="3555" b="1" u="sng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TO JESUS</a:t>
            </a:r>
            <a:r>
              <a:rPr lang="en-US" altLang="en-US" sz="3555" u="sng" dirty="0"/>
              <a:t>  </a:t>
            </a:r>
            <a:r>
              <a:rPr lang="en-US" altLang="en-US" sz="4000" u="sng" dirty="0"/>
              <a:t>   </a:t>
            </a:r>
            <a:r>
              <a:rPr lang="en-US" altLang="en-US" sz="3200" u="sng" dirty="0"/>
              <a:t>               </a:t>
            </a: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                    </a:t>
            </a:r>
            <a:br>
              <a:rPr lang="en-US" altLang="en-US" sz="3200" dirty="0">
                <a:solidFill>
                  <a:srgbClr val="C00000"/>
                </a:solidFill>
              </a:rPr>
            </a:br>
            <a:r>
              <a:rPr lang="en-US" altLang="en-US" sz="3200" dirty="0">
                <a:solidFill>
                  <a:srgbClr val="C00000"/>
                </a:solidFill>
              </a:rPr>
              <a:t>  </a:t>
            </a:r>
            <a:endParaRPr lang="en-US" altLang="en-US" sz="3200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333500" y="2057400"/>
            <a:ext cx="9525000" cy="5440680"/>
          </a:xfrm>
        </p:spPr>
        <p:txBody>
          <a:bodyPr vert="horz" wrap="square" lIns="91440" tIns="45720" rIns="91440" bIns="45720" numCol="1" rtlCol="0" anchor="t" anchorCtr="0" compatLnSpc="1">
            <a:normAutofit fontScale="32500" lnSpcReduction="20000"/>
          </a:bodyPr>
          <a:lstStyle/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1.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He is the </a:t>
            </a:r>
            <a:r>
              <a:rPr 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author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of our faith.  </a:t>
            </a: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Heb. 12</a:t>
            </a:r>
            <a:r>
              <a:rPr lang="en-US" sz="11200" b="1" dirty="0">
                <a:solidFill>
                  <a:schemeClr val="accent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:</a:t>
            </a: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2</a:t>
            </a:r>
            <a:endParaRPr lang="en-US" sz="112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fontAlgn="auto" hangingPunct="1">
              <a:lnSpc>
                <a:spcPct val="6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12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2.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He is the </a:t>
            </a: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perfecter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 </a:t>
            </a: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finisher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of our faith.  </a:t>
            </a: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endParaRPr lang="en-US" sz="112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algn="ctr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</a:t>
            </a:r>
            <a:r>
              <a:rPr lang="en-US" sz="11200" b="1" i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Psalm 138</a:t>
            </a:r>
            <a:r>
              <a:rPr lang="en-US" sz="11200" b="1" i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: </a:t>
            </a:r>
            <a:r>
              <a:rPr lang="en-US" sz="11200" b="1" i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8</a:t>
            </a:r>
            <a:r>
              <a:rPr lang="en-US" sz="11200" b="1" i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“</a:t>
            </a:r>
            <a:r>
              <a:rPr lang="en-US" sz="11200" b="1" i="1" dirty="0">
                <a:solidFill>
                  <a:schemeClr val="accent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the Lord will </a:t>
            </a:r>
            <a:r>
              <a:rPr lang="en-US" sz="11200" b="1" i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perfect</a:t>
            </a:r>
            <a:r>
              <a:rPr lang="en-US" sz="11200" b="1" i="1" dirty="0">
                <a:solidFill>
                  <a:schemeClr val="accent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that which</a:t>
            </a:r>
          </a:p>
          <a:p>
            <a:pPr marL="0" indent="0" algn="ctr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r>
              <a:rPr lang="en-US" sz="11200" b="1" i="1" dirty="0">
                <a:solidFill>
                  <a:schemeClr val="accent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concerns me.</a:t>
            </a:r>
            <a:r>
              <a:rPr lang="en-US" sz="11200" b="1" i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” </a:t>
            </a:r>
            <a:endParaRPr lang="en-US" sz="11200" b="1" i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endParaRPr lang="en-US" sz="11200" b="1" i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</a:t>
            </a:r>
            <a:r>
              <a:rPr 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3.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Not to grow weary and miss the </a:t>
            </a:r>
            <a:r>
              <a:rPr lang="en-US" sz="11200" b="1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Joy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</a:t>
            </a:r>
            <a:r>
              <a:rPr 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honor</a:t>
            </a: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set before us. </a:t>
            </a:r>
            <a:r>
              <a:rPr lang="en-US" sz="112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Heb. 12: 3</a:t>
            </a: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None/>
              <a:defRPr/>
            </a:pPr>
            <a:endParaRPr lang="en-US" sz="11200" b="1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None/>
              <a:defRPr/>
            </a:pP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4.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For us to be Saved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/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healed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......... </a:t>
            </a: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Num. 21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: </a:t>
            </a: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9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 </a:t>
            </a:r>
            <a:endParaRPr lang="en-US" sz="112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3493BB-5FD9-F777-38FE-FEE25BFD1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599" y="5334000"/>
            <a:ext cx="922474" cy="9283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438400" y="517893"/>
            <a:ext cx="6348413" cy="114300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eaLnBrk="1" hangingPunct="1"/>
            <a:r>
              <a:rPr lang="en-US" altLang="en-US" sz="4000" b="1" u="sng" dirty="0">
                <a:solidFill>
                  <a:srgbClr val="7030A0"/>
                </a:solidFill>
                <a:latin typeface="Baskerville Old Face" panose="02020602080505020303" pitchFamily="18" charset="0"/>
              </a:rPr>
              <a:t>CONCLUSION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10058400" cy="5293360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Look around and be distressed, look within and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     be depressed, Look to Jesus and be at rest.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                         Corrie ten Boom.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 </a:t>
            </a:r>
            <a:r>
              <a:rPr lang="en-US" altLang="en-US" sz="112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Mat. 14: 28 - 30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,  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When Peter saw the wind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......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                                 “</a:t>
            </a:r>
            <a:r>
              <a:rPr lang="en-US" altLang="en-US" sz="11200" b="1" i="1" dirty="0">
                <a:solidFill>
                  <a:srgbClr val="00B0F0"/>
                </a:solidFill>
                <a:latin typeface="Baskerville Old Face" panose="02020602080505020303" pitchFamily="18" charset="0"/>
                <a:sym typeface="+mn-ea"/>
              </a:rPr>
              <a:t>took off his eyes from Jesus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”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,</a:t>
            </a: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US" alt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                                         he begun to sink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!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No matter the Storm</a:t>
            </a: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....Look </a:t>
            </a:r>
            <a:r>
              <a:rPr lang="en-US" sz="1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up to</a:t>
            </a: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Jesus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               </a:t>
            </a:r>
            <a:r>
              <a:rPr lang="en-US" sz="1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and</a:t>
            </a: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Live.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en-US" sz="12800" b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r>
              <a:rPr lang="en-US" altLang="en-US" sz="12800" b="1" dirty="0">
                <a:solidFill>
                  <a:srgbClr val="AC148F"/>
                </a:solidFill>
                <a:latin typeface="Baskerville Old Face" panose="02020602080505020303" pitchFamily="18" charset="0"/>
              </a:rPr>
              <a:t>    </a:t>
            </a:r>
            <a:r>
              <a:rPr lang="en-US" sz="12800" b="1" dirty="0">
                <a:solidFill>
                  <a:srgbClr val="AC148F"/>
                </a:solidFill>
                <a:latin typeface="+mj-lt"/>
              </a:rPr>
              <a:t> </a:t>
            </a:r>
            <a:endParaRPr lang="en-US" sz="12800" b="1" dirty="0">
              <a:solidFill>
                <a:srgbClr val="AC148F"/>
              </a:solidFill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endParaRPr lang="en-US" sz="6200" dirty="0"/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endParaRPr lang="en-US" sz="6200" dirty="0"/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endParaRPr lang="en-US" altLang="en-US" sz="51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altLang="en-US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     </a:t>
            </a:r>
            <a:endParaRPr lang="en-US" altLang="en-US" sz="20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altLang="en-US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altLang="en-US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i</a:t>
            </a:r>
            <a:endParaRPr lang="en-US" altLang="en-US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AC9C1D-FF36-2B43-3C51-FB5328C79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599" y="5334000"/>
            <a:ext cx="922474" cy="9283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9601196" cy="130386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eaLnBrk="1" hangingPunct="1"/>
            <a:r>
              <a:rPr lang="en-US" altLang="en-US" kern="1200" dirty="0">
                <a:latin typeface="+mj-lt"/>
                <a:ea typeface="+mj-ea"/>
                <a:cs typeface="+mj-cs"/>
              </a:rPr>
              <a:t>              </a:t>
            </a:r>
            <a:r>
              <a:rPr lang="en-US" altLang="en-US" kern="1200" dirty="0">
                <a:solidFill>
                  <a:srgbClr val="002060"/>
                </a:solidFill>
                <a:latin typeface="Baskerville Old Face" panose="02020602080505020303" pitchFamily="18" charset="0"/>
                <a:ea typeface="+mj-ea"/>
                <a:cs typeface="+mj-cs"/>
              </a:rPr>
              <a:t>END OF SERMON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5239" y="2362201"/>
            <a:ext cx="6664325" cy="372427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0"/>
              </a:rPr>
              <a:t>God bless you all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anose="02020602080505020303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anose="02020602080505020303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0"/>
              </a:rPr>
              <a:t>                                       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0"/>
              </a:rPr>
              <a:t>Rev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0"/>
              </a:rPr>
              <a:t>. Dominic Mulonzi.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62C60-9459-FE4F-19D3-1BDA70D403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599" y="5334000"/>
            <a:ext cx="922474" cy="92832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09. 08. 2026   WHEN GOD IS WITH US</Template>
  <TotalTime>47</TotalTime>
  <Words>356</Words>
  <Application>Microsoft Office PowerPoint</Application>
  <PresentationFormat>Widescreen</PresentationFormat>
  <Paragraphs>76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Baskerville Old Face</vt:lpstr>
      <vt:lpstr>Bookman Old Style</vt:lpstr>
      <vt:lpstr>Calibri</vt:lpstr>
      <vt:lpstr>Garamond</vt:lpstr>
      <vt:lpstr>Wingdings</vt:lpstr>
      <vt:lpstr>Organic</vt:lpstr>
      <vt:lpstr>16. 08. 2026 </vt:lpstr>
      <vt:lpstr>                                                                </vt:lpstr>
      <vt:lpstr>                                                                </vt:lpstr>
      <vt:lpstr>  INTRODUCTION                                                        </vt:lpstr>
      <vt:lpstr>KEY LESSONS WHY WE MUST LOOK UP TO JESUS                                                       </vt:lpstr>
      <vt:lpstr>CONCLUSION</vt:lpstr>
      <vt:lpstr>              END OF SERMON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an automated library system</dc:title>
  <dc:creator>USER</dc:creator>
  <cp:lastModifiedBy>meshackmbithi90@gmail.com</cp:lastModifiedBy>
  <cp:revision>1741</cp:revision>
  <dcterms:created xsi:type="dcterms:W3CDTF">2010-10-20T09:05:00Z</dcterms:created>
  <dcterms:modified xsi:type="dcterms:W3CDTF">2026-08-16T07:07:06Z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1534AEAEF5BF48FF976F801D6C5D892B_12</vt:lpwstr>
  </property>
  <property fmtid="{D5CDD505-2E9C-101B-9397-08002B2CF9AE}" pid="3" name="KSOProductBuildVer">
    <vt:lpwstr>1033-12.1.0.28032</vt:lpwstr>
  </property>
</Properties>
</file>